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7" r:id="rId10"/>
    <p:sldId id="267" r:id="rId11"/>
    <p:sldId id="276" r:id="rId12"/>
    <p:sldId id="268" r:id="rId13"/>
    <p:sldId id="269" r:id="rId14"/>
    <p:sldId id="273" r:id="rId15"/>
    <p:sldId id="274" r:id="rId16"/>
    <p:sldId id="275" r:id="rId17"/>
    <p:sldId id="270" r:id="rId18"/>
    <p:sldId id="272" r:id="rId19"/>
    <p:sldId id="271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аленков" initials="АМ" lastIdx="1" clrIdx="0">
    <p:extLst>
      <p:ext uri="{19B8F6BF-5375-455C-9EA6-DF929625EA0E}">
        <p15:presenceInfo xmlns:p15="http://schemas.microsoft.com/office/powerpoint/2012/main" userId="e7a5368d7f174e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15T18:15:18.901" idx="1">
    <p:pos x="1632" y="1688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173C4-569E-430D-94DB-7E5C16A57926}" type="datetimeFigureOut">
              <a:rPr lang="ru-RU" smtClean="0"/>
              <a:t>19.07.2024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D78D8-A35D-4CF8-8B6E-75F2B4275E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3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FBD8-C82F-41F4-A461-F76539668EAD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CE20-3428-419C-A416-97E051B05041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D940-3F79-4A49-810A-131CAAFA5201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7439-3BDD-4E21-A71E-45194953DED5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D68-5A95-4764-851B-4314AD671E02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1A40-8C79-4E69-8D21-0003CF320842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2F49-44CC-42BC-93AC-FF3817CE703A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D32D-93F3-4B41-B8DC-0EC2FA8CD853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6220-1F50-4D03-92A8-BF07B0CDE293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836AF-3ACC-413D-8D14-7788FEEB94B9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49E2B91-A6E6-4B7B-912F-81825B1F24CB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3B33580-B807-4000-B936-A2A66C9D618D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3AC83-8D70-4EDC-A95B-81031221AC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Разработка прототипа </a:t>
            </a:r>
            <a:r>
              <a:rPr lang="ru-RU" sz="2400" dirty="0" err="1"/>
              <a:t>геопортала</a:t>
            </a:r>
            <a:r>
              <a:rPr lang="ru-RU" sz="2400" dirty="0"/>
              <a:t> для </a:t>
            </a:r>
            <a:br>
              <a:rPr lang="ru-RU" sz="2400" dirty="0"/>
            </a:br>
            <a:r>
              <a:rPr lang="ru-RU" sz="2400" dirty="0"/>
              <a:t>агрегирования данных и моделирования </a:t>
            </a:r>
            <a:br>
              <a:rPr lang="ru-RU" sz="2400" dirty="0"/>
            </a:br>
            <a:r>
              <a:rPr lang="ru-RU" sz="2400" dirty="0"/>
              <a:t>объектов жилищного фонда (на примере </a:t>
            </a:r>
            <a:br>
              <a:rPr lang="ru-RU" sz="2400" dirty="0"/>
            </a:br>
            <a:r>
              <a:rPr lang="ru-RU" sz="2400" dirty="0"/>
              <a:t>района Отрадное)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80E13D-588F-46E7-8823-0FD642E09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520" y="4441285"/>
            <a:ext cx="3854280" cy="1239894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ru-RU" sz="2000" dirty="0"/>
              <a:t>Научный руководитель</a:t>
            </a:r>
            <a:r>
              <a:rPr lang="en-US" sz="2000" dirty="0"/>
              <a:t>:</a:t>
            </a:r>
            <a:endParaRPr lang="ru-RU" sz="2000" dirty="0"/>
          </a:p>
          <a:p>
            <a:pPr algn="r"/>
            <a:r>
              <a:rPr lang="ru-RU" sz="2000" dirty="0"/>
              <a:t>к.т.н., доц. каф. </a:t>
            </a:r>
          </a:p>
          <a:p>
            <a:pPr algn="r"/>
            <a:r>
              <a:rPr lang="ru-RU" sz="2000" dirty="0"/>
              <a:t>Геоинформационных систем и технологий</a:t>
            </a:r>
          </a:p>
          <a:p>
            <a:pPr algn="r"/>
            <a:r>
              <a:rPr lang="ru-RU" sz="2000" dirty="0"/>
              <a:t>Орлов Павел Юрьевич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09A97-754C-4AC6-B458-6941309EE582}"/>
              </a:ext>
            </a:extLst>
          </p:cNvPr>
          <p:cNvSpPr txBox="1"/>
          <p:nvPr/>
        </p:nvSpPr>
        <p:spPr>
          <a:xfrm>
            <a:off x="3048699" y="115595"/>
            <a:ext cx="609460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1218987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1800" dirty="0">
                <a:cs typeface="Times New Roman" pitchFamily="18" charset="0"/>
              </a:rPr>
              <a:t>Московский государственный университет геодезии и картографии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162F-823F-400D-82C3-AFE202FEBDB4}"/>
              </a:ext>
            </a:extLst>
          </p:cNvPr>
          <p:cNvSpPr txBox="1"/>
          <p:nvPr/>
        </p:nvSpPr>
        <p:spPr>
          <a:xfrm>
            <a:off x="1600200" y="4441285"/>
            <a:ext cx="471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Маленков Александр Дмитриевич</a:t>
            </a:r>
          </a:p>
          <a:p>
            <a:r>
              <a:rPr lang="ru-RU" dirty="0"/>
              <a:t>Студент 2020-ФГИИБ-ИСиТ-2б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BC798-8A5E-4F48-89F2-EBD19FDB6607}"/>
              </a:ext>
            </a:extLst>
          </p:cNvPr>
          <p:cNvSpPr txBox="1"/>
          <p:nvPr/>
        </p:nvSpPr>
        <p:spPr>
          <a:xfrm>
            <a:off x="5437546" y="6373073"/>
            <a:ext cx="174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МИИГАиК-2024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CCF807-8653-4368-90DB-F465B199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10A45-2E3C-48D7-9CD2-E65E2E7E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43057"/>
            <a:ext cx="7729728" cy="519552"/>
          </a:xfrm>
        </p:spPr>
        <p:txBody>
          <a:bodyPr>
            <a:noAutofit/>
          </a:bodyPr>
          <a:lstStyle/>
          <a:p>
            <a:r>
              <a:rPr lang="ru-RU" sz="2000" dirty="0"/>
              <a:t>Функциональная схема решения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02A104-47FB-4DBF-84CA-41035200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69E6A8B6-1CDD-4CC8-AB11-D7FA9B022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750" y="797141"/>
            <a:ext cx="4024498" cy="5786539"/>
          </a:xfrm>
        </p:spPr>
      </p:pic>
    </p:spTree>
    <p:extLst>
      <p:ext uri="{BB962C8B-B14F-4D97-AF65-F5344CB8AC3E}">
        <p14:creationId xmlns:p14="http://schemas.microsoft.com/office/powerpoint/2010/main" val="47038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5C42B-E744-4F9C-8D04-27412EE5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базы данных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43835-F76F-4924-924A-5EFB1426C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883" y="1772652"/>
            <a:ext cx="6520233" cy="4916551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85BD6D-CD85-4DAB-9F07-8BD16552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45130-18D5-4A14-B44E-75661B65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5552"/>
            <a:ext cx="7729728" cy="1188720"/>
          </a:xfrm>
        </p:spPr>
        <p:txBody>
          <a:bodyPr>
            <a:normAutofit/>
          </a:bodyPr>
          <a:lstStyle/>
          <a:p>
            <a:r>
              <a:rPr lang="ru-RU" sz="2000" dirty="0"/>
              <a:t>Демонстрация работы</a:t>
            </a:r>
            <a:r>
              <a:rPr lang="en-US" sz="2000" dirty="0"/>
              <a:t>. </a:t>
            </a:r>
            <a:r>
              <a:rPr lang="ru-RU" sz="2000" dirty="0"/>
              <a:t>Серверная часть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2C8B4-1236-46B7-91E3-59839870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E358B7-E526-4F7B-887A-107472A7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34" y="1630811"/>
            <a:ext cx="6822163" cy="471384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DFF567-42D7-4C2D-8DE1-83522733C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64" y="1686958"/>
            <a:ext cx="3880902" cy="1245210"/>
          </a:xfrm>
          <a:prstGeom prst="rect">
            <a:avLst/>
          </a:prstGeom>
        </p:spPr>
      </p:pic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3385370C-50B6-4C15-B4CD-15C1367E8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96517" y="3154855"/>
            <a:ext cx="4531196" cy="2696678"/>
          </a:xfrm>
        </p:spPr>
      </p:pic>
    </p:spTree>
    <p:extLst>
      <p:ext uri="{BB962C8B-B14F-4D97-AF65-F5344CB8AC3E}">
        <p14:creationId xmlns:p14="http://schemas.microsoft.com/office/powerpoint/2010/main" val="275130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C3BAF-BAE5-4895-9BD8-4212D34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03385"/>
            <a:ext cx="7729728" cy="1188720"/>
          </a:xfrm>
        </p:spPr>
        <p:txBody>
          <a:bodyPr>
            <a:normAutofit/>
          </a:bodyPr>
          <a:lstStyle/>
          <a:p>
            <a:r>
              <a:rPr lang="ru-RU" sz="2000" dirty="0"/>
              <a:t>Демонстрация работы. Загрузка и выбор подложек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2CC48F-A81A-4DC7-8BA5-F7E4FBE4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42F7566-9E1B-49B0-8FD9-B5B4370FE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324" y="1807411"/>
            <a:ext cx="8169349" cy="4593389"/>
          </a:xfrm>
        </p:spPr>
      </p:pic>
    </p:spTree>
    <p:extLst>
      <p:ext uri="{BB962C8B-B14F-4D97-AF65-F5344CB8AC3E}">
        <p14:creationId xmlns:p14="http://schemas.microsoft.com/office/powerpoint/2010/main" val="9124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C3BAF-BAE5-4895-9BD8-4212D34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03385"/>
            <a:ext cx="7729728" cy="1188720"/>
          </a:xfrm>
        </p:spPr>
        <p:txBody>
          <a:bodyPr>
            <a:normAutofit/>
          </a:bodyPr>
          <a:lstStyle/>
          <a:p>
            <a:r>
              <a:rPr lang="ru-RU" sz="2000" dirty="0"/>
              <a:t>Демонстрация работы. Тематические слои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2CC48F-A81A-4DC7-8BA5-F7E4FBE4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BA883CF-93DC-4763-887C-BD3F63FC4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696" y="1723897"/>
            <a:ext cx="8206606" cy="4614338"/>
          </a:xfrm>
        </p:spPr>
      </p:pic>
    </p:spTree>
    <p:extLst>
      <p:ext uri="{BB962C8B-B14F-4D97-AF65-F5344CB8AC3E}">
        <p14:creationId xmlns:p14="http://schemas.microsoft.com/office/powerpoint/2010/main" val="2710069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C3BAF-BAE5-4895-9BD8-4212D34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03385"/>
            <a:ext cx="7729728" cy="1188720"/>
          </a:xfrm>
        </p:spPr>
        <p:txBody>
          <a:bodyPr>
            <a:normAutofit/>
          </a:bodyPr>
          <a:lstStyle/>
          <a:p>
            <a:r>
              <a:rPr lang="ru-RU" sz="2000" dirty="0"/>
              <a:t>Демонстрация работы. классификация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2CC48F-A81A-4DC7-8BA5-F7E4FBE4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C7EC600-B65E-4358-B5DD-2E1B9D537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201" y="1602606"/>
            <a:ext cx="8533596" cy="4798194"/>
          </a:xfrm>
        </p:spPr>
      </p:pic>
    </p:spTree>
    <p:extLst>
      <p:ext uri="{BB962C8B-B14F-4D97-AF65-F5344CB8AC3E}">
        <p14:creationId xmlns:p14="http://schemas.microsoft.com/office/powerpoint/2010/main" val="1397739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C3BAF-BAE5-4895-9BD8-4212D34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03385"/>
            <a:ext cx="7729728" cy="1188720"/>
          </a:xfrm>
        </p:spPr>
        <p:txBody>
          <a:bodyPr>
            <a:normAutofit/>
          </a:bodyPr>
          <a:lstStyle/>
          <a:p>
            <a:r>
              <a:rPr lang="ru-RU" sz="2000" dirty="0"/>
              <a:t>Демонстрация работы. </a:t>
            </a:r>
            <a:r>
              <a:rPr lang="ru-RU" sz="2000" dirty="0" err="1"/>
              <a:t>геоанализ</a:t>
            </a: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2CC48F-A81A-4DC7-8BA5-F7E4FBE4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C8B3030-E1E5-4D28-A914-F008919AB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793" y="1679074"/>
            <a:ext cx="8226412" cy="4625474"/>
          </a:xfrm>
        </p:spPr>
      </p:pic>
    </p:spTree>
    <p:extLst>
      <p:ext uri="{BB962C8B-B14F-4D97-AF65-F5344CB8AC3E}">
        <p14:creationId xmlns:p14="http://schemas.microsoft.com/office/powerpoint/2010/main" val="111191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EB28F6-6FFA-431E-9A31-7482D799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4F8EF7-06F4-4C83-89AE-B3186BDB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Проанализированы существующие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Определён функционал разрабатываемого </a:t>
            </a:r>
            <a:r>
              <a:rPr lang="ru-RU" sz="1800" dirty="0" err="1"/>
              <a:t>геопортала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Определён перечень средств для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Разработан прототип </a:t>
            </a:r>
            <a:r>
              <a:rPr lang="ru-RU" sz="1800" dirty="0" err="1"/>
              <a:t>геопортала</a:t>
            </a:r>
            <a:endParaRPr lang="ru-RU" sz="18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EF8F48-7EB8-41BB-8549-7AD52835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1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CC13E-37D0-44B7-9C5E-20DFACA8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963FF-A57B-4D6D-A545-7F08FB98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Внедрение личного кабинета и ролевой модели </a:t>
            </a:r>
          </a:p>
          <a:p>
            <a:r>
              <a:rPr lang="ru-RU" dirty="0"/>
              <a:t>Применение более широкого спектра методов анализа и моделирования</a:t>
            </a:r>
          </a:p>
          <a:p>
            <a:r>
              <a:rPr lang="ru-RU" dirty="0"/>
              <a:t>Интеграция с внешними сервисами</a:t>
            </a:r>
          </a:p>
          <a:p>
            <a:r>
              <a:rPr lang="ru-RU" dirty="0"/>
              <a:t>Расширение области интереса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A3197-FC2F-4994-B97E-0D81D924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0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AE8D6-35EB-4C8B-B506-E0B81A83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B04A91-3A31-41FE-AD47-5B7E00A9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9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645EC-BCF9-4544-B56A-7FE6F8DC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2083"/>
            <a:ext cx="7729728" cy="1188720"/>
          </a:xfrm>
        </p:spPr>
        <p:txBody>
          <a:bodyPr/>
          <a:lstStyle/>
          <a:p>
            <a:r>
              <a:rPr lang="ru-RU" dirty="0"/>
              <a:t>Актуальность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9D3A3-9ADC-4A9A-8416-3309E629C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798" y="1639062"/>
            <a:ext cx="9934360" cy="3579876"/>
          </a:xfrm>
        </p:spPr>
        <p:txBody>
          <a:bodyPr/>
          <a:lstStyle/>
          <a:p>
            <a:pPr algn="just"/>
            <a:r>
              <a:rPr lang="ru-RU" dirty="0"/>
              <a:t>Стремительный рост рынка жилья</a:t>
            </a:r>
          </a:p>
          <a:p>
            <a:pPr algn="just"/>
            <a:r>
              <a:rPr lang="ru-RU" dirty="0"/>
              <a:t>Появление множества сервисов для доступа к информации об объектах жилищного фонда</a:t>
            </a:r>
          </a:p>
          <a:p>
            <a:pPr algn="just"/>
            <a:r>
              <a:rPr lang="ru-RU" dirty="0"/>
              <a:t>Необходимость единого технического решения для получения данных об объектах жилищного фонда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843A9-A94D-4DE2-B3CF-ABBD0B23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3C7389-15C4-4256-9338-52CDE0E9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12" y="2962855"/>
            <a:ext cx="6170576" cy="35798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FB12D6-7521-4F77-87E9-A799149864A4}"/>
              </a:ext>
            </a:extLst>
          </p:cNvPr>
          <p:cNvSpPr txBox="1"/>
          <p:nvPr/>
        </p:nvSpPr>
        <p:spPr>
          <a:xfrm>
            <a:off x="3604591" y="6498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Общая площадь жилых помещений в г. Москва</a:t>
            </a:r>
          </a:p>
        </p:txBody>
      </p:sp>
    </p:spTree>
    <p:extLst>
      <p:ext uri="{BB962C8B-B14F-4D97-AF65-F5344CB8AC3E}">
        <p14:creationId xmlns:p14="http://schemas.microsoft.com/office/powerpoint/2010/main" val="218281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D10A0-F9B9-4D12-A8CD-D4CDBCB1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51348"/>
            <a:ext cx="7729728" cy="1188720"/>
          </a:xfrm>
        </p:spPr>
        <p:txBody>
          <a:bodyPr>
            <a:normAutofit/>
          </a:bodyPr>
          <a:lstStyle/>
          <a:p>
            <a:r>
              <a:rPr lang="ru-RU" sz="2000" dirty="0"/>
              <a:t>Приложение к функциональной схеме </a:t>
            </a:r>
            <a:r>
              <a:rPr lang="ru-RU" sz="2000" dirty="0" err="1"/>
              <a:t>решения.этап</a:t>
            </a:r>
            <a:r>
              <a:rPr lang="ru-RU" sz="2000" dirty="0"/>
              <a:t> сбора данных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7C13771-9F8C-42CF-A378-176404A47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9722" y="1820277"/>
            <a:ext cx="3218720" cy="4459391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007C15-C1D1-4102-A0B1-4CC9F010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6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EB62B-2E0F-4367-926C-9ACB5836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368" y="195435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Приложение к функциональной схеме </a:t>
            </a:r>
            <a:r>
              <a:rPr lang="ru-RU" sz="2800" dirty="0" err="1"/>
              <a:t>решения.этап</a:t>
            </a:r>
            <a:r>
              <a:rPr lang="ru-RU" sz="2800" dirty="0"/>
              <a:t> обработки данных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C506318-FEEA-417B-B4C3-855BF6AED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979" y="1795163"/>
            <a:ext cx="3456278" cy="4788517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341B05-DEB8-4968-836B-76EE3E07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F953AF-B67D-4D1C-9EE2-07AAD617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241" y="2085526"/>
            <a:ext cx="5649006" cy="32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0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06526-42FB-4729-9946-AC2683AA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8563D-051F-4064-ACE7-6895A71A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149516"/>
            <a:ext cx="7729728" cy="59051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Интерфейсы программирования приложений для работы с цифровыми картами и серверными модулями в </a:t>
            </a:r>
            <a:r>
              <a:rPr lang="en-US" dirty="0"/>
              <a:t>web-</a:t>
            </a:r>
            <a:r>
              <a:rPr lang="ru-RU" dirty="0"/>
              <a:t>среде</a:t>
            </a:r>
          </a:p>
        </p:txBody>
      </p:sp>
      <p:pic>
        <p:nvPicPr>
          <p:cNvPr id="3076" name="Picture 4" descr="Cloud GIS nextgis.com">
            <a:extLst>
              <a:ext uri="{FF2B5EF4-FFF2-40B4-BE49-F238E27FC236}">
                <a16:creationId xmlns:a16="http://schemas.microsoft.com/office/drawing/2014/main" id="{623825E7-B744-4346-A741-27A21F96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19" y="2364573"/>
            <a:ext cx="3280611" cy="234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eb AppBuilder для ArcGIS | Создайте свое собственное веб-приложение без  написания кода">
            <a:extLst>
              <a:ext uri="{FF2B5EF4-FFF2-40B4-BE49-F238E27FC236}">
                <a16:creationId xmlns:a16="http://schemas.microsoft.com/office/drawing/2014/main" id="{D52219B2-4268-452B-B224-829D66C18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9" y="2578580"/>
            <a:ext cx="3703272" cy="20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D91BD-BC88-44A8-AF39-12091BF2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2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26383-BA85-4A7B-956F-F9F0A6AD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8A7820-AE40-4D8C-A041-041E15E8B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4764505"/>
            <a:ext cx="7729728" cy="97552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Клиентские и серверные программные средства</a:t>
            </a:r>
            <a:r>
              <a:rPr lang="en-US" dirty="0"/>
              <a:t>, </a:t>
            </a:r>
            <a:r>
              <a:rPr lang="ru-RU" dirty="0"/>
              <a:t>предназначенные для сбора</a:t>
            </a:r>
            <a:r>
              <a:rPr lang="en-US" dirty="0"/>
              <a:t>, </a:t>
            </a:r>
            <a:r>
              <a:rPr lang="ru-RU" dirty="0"/>
              <a:t>хранения и геоинформационного моделирования объектов жилищного фонда</a:t>
            </a:r>
          </a:p>
        </p:txBody>
      </p:sp>
      <p:pic>
        <p:nvPicPr>
          <p:cNvPr id="1027" name="Picture 3" descr="ИИ вычислил районы Москвы и Подмосковья с наибольшим ростом цен на жилье ::  Жилье :: РБК Недвижимость">
            <a:extLst>
              <a:ext uri="{FF2B5EF4-FFF2-40B4-BE49-F238E27FC236}">
                <a16:creationId xmlns:a16="http://schemas.microsoft.com/office/drawing/2014/main" id="{8981EAE8-D1AC-4988-BB4F-1F45BCB9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23" y="2316085"/>
            <a:ext cx="3381478" cy="238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26F8156-6623-4564-89B8-3B6E04D04A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44" y="2372560"/>
            <a:ext cx="4385493" cy="224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634B82-5D81-48F4-BDA7-C9797F68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6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8EA06-50C3-4DA6-B766-88F92AA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28F9C-A4AA-4F74-9F9F-C401A4836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04" y="2517728"/>
            <a:ext cx="5573349" cy="3101983"/>
          </a:xfrm>
        </p:spPr>
        <p:txBody>
          <a:bodyPr/>
          <a:lstStyle/>
          <a:p>
            <a:pPr marL="0" indent="0" algn="ctr">
              <a:buNone/>
            </a:pPr>
            <a:r>
              <a:rPr lang="ru-RU" sz="2000" b="1" dirty="0"/>
              <a:t>Цель</a:t>
            </a:r>
          </a:p>
          <a:p>
            <a:pPr marL="0" indent="0" algn="just">
              <a:buNone/>
            </a:pPr>
            <a:r>
              <a:rPr lang="ru-RU" sz="2000" dirty="0">
                <a:latin typeface="+mj-lt"/>
              </a:rPr>
              <a:t>Разработка </a:t>
            </a:r>
            <a:r>
              <a:rPr lang="ru-RU" sz="2000" dirty="0">
                <a:solidFill>
                  <a:srgbClr val="262626"/>
                </a:solidFill>
                <a:latin typeface="Corbel" panose="020B0503020204020204" pitchFamily="34" charset="0"/>
              </a:rPr>
              <a:t>п</a:t>
            </a:r>
            <a:r>
              <a:rPr lang="ru-RU" sz="20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рототипа </a:t>
            </a:r>
            <a:r>
              <a:rPr lang="ru-RU" sz="2000" kern="1200" dirty="0" err="1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геопортала</a:t>
            </a:r>
            <a:r>
              <a:rPr lang="ru-RU" sz="20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 для </a:t>
            </a:r>
            <a:br>
              <a:rPr lang="ru-RU" sz="20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</a:br>
            <a:r>
              <a:rPr lang="ru-RU" sz="20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агрегирования данных и моделирования </a:t>
            </a:r>
            <a:br>
              <a:rPr lang="ru-RU" sz="20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</a:br>
            <a:r>
              <a:rPr lang="ru-RU" sz="20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объектов жилищного фонда</a:t>
            </a:r>
            <a:endParaRPr lang="ru-RU" sz="2000" dirty="0">
              <a:effectLst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4F4CD-1F36-4E7E-9A2F-D75A7DC38BE3}"/>
              </a:ext>
            </a:extLst>
          </p:cNvPr>
          <p:cNvSpPr txBox="1"/>
          <p:nvPr/>
        </p:nvSpPr>
        <p:spPr>
          <a:xfrm>
            <a:off x="6424863" y="2445539"/>
            <a:ext cx="53006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Задачи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Анализ существующих решений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Определение функционала разрабатываемого решения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Выбор инструментов для реализации целевого решения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Разработка прототипа </a:t>
            </a:r>
            <a:r>
              <a:rPr lang="ru-RU" sz="2000" dirty="0" err="1"/>
              <a:t>геопортала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D0942D-C0CE-4265-B3AE-8832F941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2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397D1-F881-4EA2-9E6B-FAC1E9D8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существующих решений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E46E9B-A05A-4FD0-8BEE-3A4FF2D3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C8CCD6-56F8-4EC3-A350-AFD031B4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4" y="2153412"/>
            <a:ext cx="5266680" cy="2942644"/>
          </a:xfrm>
          <a:prstGeom prst="rect">
            <a:avLst/>
          </a:prstGeo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8347D7C8-D628-4115-8F58-FC9B409B6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60D4707-3AA2-4B56-946A-EE184122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58" y="2216765"/>
            <a:ext cx="5137232" cy="28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0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CB5C3B-F0E0-45BC-8DB7-7F5B8620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8734"/>
            <a:ext cx="7729728" cy="1188720"/>
          </a:xfrm>
        </p:spPr>
        <p:txBody>
          <a:bodyPr>
            <a:normAutofit/>
          </a:bodyPr>
          <a:lstStyle/>
          <a:p>
            <a:r>
              <a:rPr lang="ru-RU" sz="2000" dirty="0"/>
              <a:t>Требования к разрабатываемому решению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914FF-60AF-4509-A14D-9512279BE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99" y="1501542"/>
            <a:ext cx="9928780" cy="513772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sz="1700" dirty="0"/>
              <a:t>Тип продукта</a:t>
            </a:r>
            <a:r>
              <a:rPr lang="en-US" sz="1700" dirty="0"/>
              <a:t>: web-</a:t>
            </a:r>
            <a:r>
              <a:rPr lang="ru-RU" sz="1700" dirty="0"/>
              <a:t>приложение</a:t>
            </a:r>
          </a:p>
          <a:p>
            <a:pPr algn="just"/>
            <a:r>
              <a:rPr lang="ru-RU" sz="1700" dirty="0"/>
              <a:t>Требования к приложению</a:t>
            </a:r>
            <a:r>
              <a:rPr lang="en-US" sz="1700" dirty="0"/>
              <a:t>: </a:t>
            </a:r>
            <a:r>
              <a:rPr lang="ru-RU" sz="1700" dirty="0"/>
              <a:t>кросс-</a:t>
            </a:r>
            <a:r>
              <a:rPr lang="ru-RU" sz="1700" dirty="0" err="1"/>
              <a:t>браузерность</a:t>
            </a:r>
            <a:r>
              <a:rPr lang="en-US" sz="1700" dirty="0"/>
              <a:t>, </a:t>
            </a:r>
            <a:r>
              <a:rPr lang="ru-RU" sz="1700" dirty="0"/>
              <a:t>адаптивность</a:t>
            </a:r>
          </a:p>
          <a:p>
            <a:pPr algn="just"/>
            <a:r>
              <a:rPr lang="ru-RU" sz="1700" dirty="0"/>
              <a:t>Требования к функционалу приложения</a:t>
            </a:r>
            <a:r>
              <a:rPr lang="en-US" sz="1700" dirty="0"/>
              <a:t>:</a:t>
            </a:r>
            <a:endParaRPr lang="ru-RU" sz="1700" dirty="0"/>
          </a:p>
          <a:p>
            <a:pPr lvl="1" algn="just"/>
            <a:r>
              <a:rPr lang="ru-RU" sz="1700" dirty="0"/>
              <a:t>Возможность выбирать картографическую основу</a:t>
            </a:r>
          </a:p>
          <a:p>
            <a:pPr lvl="1" algn="just"/>
            <a:r>
              <a:rPr lang="ru-RU" sz="1700" dirty="0"/>
              <a:t>Отображение тематических слоёв на карте:</a:t>
            </a:r>
          </a:p>
          <a:p>
            <a:pPr lvl="2" algn="just"/>
            <a:r>
              <a:rPr lang="ru-RU" sz="1700" dirty="0"/>
              <a:t>Границы района</a:t>
            </a:r>
          </a:p>
          <a:p>
            <a:pPr lvl="2" algn="just"/>
            <a:r>
              <a:rPr lang="ru-RU" sz="1700" dirty="0"/>
              <a:t>Объекты жилищного фонда</a:t>
            </a:r>
          </a:p>
          <a:p>
            <a:pPr lvl="1" algn="just"/>
            <a:r>
              <a:rPr lang="ru-RU" sz="1700" dirty="0"/>
              <a:t>Возможность классифицировать и фильтровать полученные данные жилищного фонда по</a:t>
            </a:r>
            <a:r>
              <a:rPr lang="en-US" sz="1700" dirty="0"/>
              <a:t>:</a:t>
            </a:r>
          </a:p>
          <a:p>
            <a:pPr lvl="2" algn="just"/>
            <a:r>
              <a:rPr lang="ru-RU" sz="1700" dirty="0"/>
              <a:t>Возрасту</a:t>
            </a:r>
          </a:p>
          <a:p>
            <a:pPr lvl="2" algn="just"/>
            <a:r>
              <a:rPr lang="ru-RU" sz="1700" dirty="0"/>
              <a:t>Этажности</a:t>
            </a:r>
          </a:p>
          <a:p>
            <a:pPr lvl="1" algn="just"/>
            <a:r>
              <a:rPr lang="ru-RU" sz="1700" dirty="0"/>
              <a:t>Возможность взаимодействия с внешними сервисами</a:t>
            </a:r>
            <a:r>
              <a:rPr lang="en-US" sz="1700" dirty="0"/>
              <a:t>:</a:t>
            </a:r>
            <a:endParaRPr lang="ru-RU" sz="1700" dirty="0"/>
          </a:p>
          <a:p>
            <a:pPr lvl="2" algn="just"/>
            <a:r>
              <a:rPr lang="ru-RU" sz="1700" dirty="0"/>
              <a:t>Сервисы по аренде и продаже объектов недвижимости</a:t>
            </a:r>
            <a:endParaRPr lang="en-US" sz="1700" dirty="0"/>
          </a:p>
          <a:p>
            <a:pPr lvl="2" algn="just"/>
            <a:r>
              <a:rPr lang="ru-RU" sz="1700" dirty="0"/>
              <a:t>Сервисы</a:t>
            </a:r>
            <a:r>
              <a:rPr lang="en-US" sz="1700" dirty="0"/>
              <a:t>, </a:t>
            </a:r>
            <a:r>
              <a:rPr lang="ru-RU" sz="1700" dirty="0"/>
              <a:t>предоставляющие данные по объектам недвижимости</a:t>
            </a:r>
          </a:p>
          <a:p>
            <a:pPr lvl="1" algn="just"/>
            <a:r>
              <a:rPr lang="ru-RU" sz="1700" dirty="0"/>
              <a:t>Анализ </a:t>
            </a:r>
            <a:r>
              <a:rPr lang="ru-RU" sz="1700" dirty="0" err="1"/>
              <a:t>геоданных</a:t>
            </a:r>
            <a:r>
              <a:rPr lang="en-US" sz="1700" dirty="0"/>
              <a:t>:</a:t>
            </a:r>
          </a:p>
          <a:p>
            <a:pPr lvl="2" algn="just"/>
            <a:r>
              <a:rPr lang="ru-RU" sz="1700" dirty="0"/>
              <a:t>Расчёт маршрута между заданными точками</a:t>
            </a:r>
          </a:p>
          <a:p>
            <a:pPr marL="228600" lvl="1" indent="0" algn="just">
              <a:buNone/>
            </a:pPr>
            <a:endParaRPr lang="en-US" dirty="0"/>
          </a:p>
          <a:p>
            <a:pPr lvl="1" algn="just"/>
            <a:endParaRPr lang="en-US" dirty="0"/>
          </a:p>
          <a:p>
            <a:pPr algn="just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F61DBC-A083-4C88-9B17-F83CB21D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1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BCDEE-7DC6-438D-AEEE-11B06627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Инструменты</a:t>
            </a:r>
            <a:r>
              <a:rPr lang="en-US" sz="2000" dirty="0"/>
              <a:t>, </a:t>
            </a:r>
            <a:r>
              <a:rPr lang="ru-RU" sz="2000" dirty="0"/>
              <a:t>использованные при разработке</a:t>
            </a:r>
          </a:p>
        </p:txBody>
      </p:sp>
      <p:pic>
        <p:nvPicPr>
          <p:cNvPr id="2050" name="Picture 2" descr="Visual Studio Code — Википедия">
            <a:extLst>
              <a:ext uri="{FF2B5EF4-FFF2-40B4-BE49-F238E27FC236}">
                <a16:creationId xmlns:a16="http://schemas.microsoft.com/office/drawing/2014/main" id="{91A3C2E5-5FBC-4412-9ABD-07CDF1A6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4" y="3023817"/>
            <a:ext cx="1391652" cy="13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Что такое Node.js | Рег.ру">
            <a:extLst>
              <a:ext uri="{FF2B5EF4-FFF2-40B4-BE49-F238E27FC236}">
                <a16:creationId xmlns:a16="http://schemas.microsoft.com/office/drawing/2014/main" id="{EDD2B538-C6CC-464D-A9C4-ECFDCD6109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04" y="2642105"/>
            <a:ext cx="3147578" cy="157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act Native — Википедия">
            <a:extLst>
              <a:ext uri="{FF2B5EF4-FFF2-40B4-BE49-F238E27FC236}">
                <a16:creationId xmlns:a16="http://schemas.microsoft.com/office/drawing/2014/main" id="{B881E3F6-FDAA-4DAA-84DB-A5104F432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44" y="5267025"/>
            <a:ext cx="1304367" cy="11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7242D13-FC73-49CC-8DAB-96B0B4056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14" descr="Leaflet.js per Web Application con mappe interattive - Glue Labs">
            <a:extLst>
              <a:ext uri="{FF2B5EF4-FFF2-40B4-BE49-F238E27FC236}">
                <a16:creationId xmlns:a16="http://schemas.microsoft.com/office/drawing/2014/main" id="{5D3E516E-A637-45ED-B7B1-90EFF92E45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3166" y="36512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66" name="Picture 18" descr="Leaflet Download png">
            <a:extLst>
              <a:ext uri="{FF2B5EF4-FFF2-40B4-BE49-F238E27FC236}">
                <a16:creationId xmlns:a16="http://schemas.microsoft.com/office/drawing/2014/main" id="{0079BB07-DEAB-42AE-911D-AF5DEC26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157" y="5285874"/>
            <a:ext cx="4338444" cy="43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SS Logo PNG Transparent – Brands Logos">
            <a:extLst>
              <a:ext uri="{FF2B5EF4-FFF2-40B4-BE49-F238E27FC236}">
                <a16:creationId xmlns:a16="http://schemas.microsoft.com/office/drawing/2014/main" id="{456E523C-54E7-436D-966C-1B5BB264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16" y="2730819"/>
            <a:ext cx="1306060" cy="18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F4D57677-1E5B-4EF2-905E-1E2D3E03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933" y="2932747"/>
            <a:ext cx="1573790" cy="157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1046C786-73FC-4B07-9B19-66EE4EA45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88" y="4676273"/>
            <a:ext cx="1114926" cy="1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5ECFCE3-5D39-4DA1-A05E-45B13B66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9CB276-4620-4D47-9FF0-93505974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04" y="4187111"/>
            <a:ext cx="3147578" cy="92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21F40A-28E1-4CFC-9B6E-037B3EE1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965" y="5181599"/>
            <a:ext cx="1219201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3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03185-5414-470C-B86D-D9194D85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Концептуальная схема работы веб-приложения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974ED4-D6D9-410E-9A41-8C4DF7B2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E643291A-F941-48E3-BAED-D6E8982CC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027" y="2487945"/>
            <a:ext cx="9351945" cy="3012970"/>
          </a:xfrm>
        </p:spPr>
      </p:pic>
    </p:spTree>
    <p:extLst>
      <p:ext uri="{BB962C8B-B14F-4D97-AF65-F5344CB8AC3E}">
        <p14:creationId xmlns:p14="http://schemas.microsoft.com/office/powerpoint/2010/main" val="3895411298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4274</TotalTime>
  <Words>358</Words>
  <Application>Microsoft Office PowerPoint</Application>
  <PresentationFormat>Широкоэкранный</PresentationFormat>
  <Paragraphs>87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Corbel</vt:lpstr>
      <vt:lpstr>Gill Sans MT</vt:lpstr>
      <vt:lpstr>Посылка</vt:lpstr>
      <vt:lpstr>Разработка прототипа геопортала для  агрегирования данных и моделирования  объектов жилищного фонда (на примере  района Отрадное)</vt:lpstr>
      <vt:lpstr>Актуальность исследования</vt:lpstr>
      <vt:lpstr>Объект исследования</vt:lpstr>
      <vt:lpstr>Предмет Исследования</vt:lpstr>
      <vt:lpstr>Цель и задачи исследования</vt:lpstr>
      <vt:lpstr>Анализ существующих решений</vt:lpstr>
      <vt:lpstr>Требования к разрабатываемому решению</vt:lpstr>
      <vt:lpstr>Инструменты, использованные при разработке</vt:lpstr>
      <vt:lpstr>Концептуальная схема работы веб-приложения</vt:lpstr>
      <vt:lpstr>Функциональная схема решения</vt:lpstr>
      <vt:lpstr>Схема базы данных</vt:lpstr>
      <vt:lpstr>Демонстрация работы. Серверная часть</vt:lpstr>
      <vt:lpstr>Демонстрация работы. Загрузка и выбор подложек</vt:lpstr>
      <vt:lpstr>Демонстрация работы. Тематические слои</vt:lpstr>
      <vt:lpstr>Демонстрация работы. классификация</vt:lpstr>
      <vt:lpstr>Демонстрация работы. геоанализ</vt:lpstr>
      <vt:lpstr>заключение</vt:lpstr>
      <vt:lpstr>Перспективы</vt:lpstr>
      <vt:lpstr>Спасибо за внимание!</vt:lpstr>
      <vt:lpstr>Приложение к функциональной схеме решения.этап сбора данных</vt:lpstr>
      <vt:lpstr>Приложение к функциональной схеме решения.этап обработки данных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прототипа геопортала для  агрегирования данных и моделирования  объектов жилищного фонда (на примере  района Отрадное)</dc:title>
  <dc:creator>Александр Маленков</dc:creator>
  <cp:lastModifiedBy>Александр Маленков</cp:lastModifiedBy>
  <cp:revision>12</cp:revision>
  <dcterms:created xsi:type="dcterms:W3CDTF">2024-06-14T00:17:54Z</dcterms:created>
  <dcterms:modified xsi:type="dcterms:W3CDTF">2024-07-19T18:35:05Z</dcterms:modified>
</cp:coreProperties>
</file>